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78" r:id="rId5"/>
    <p:sldId id="260" r:id="rId6"/>
    <p:sldId id="285" r:id="rId7"/>
    <p:sldId id="258" r:id="rId8"/>
    <p:sldId id="279" r:id="rId9"/>
    <p:sldId id="280" r:id="rId10"/>
    <p:sldId id="281" r:id="rId11"/>
    <p:sldId id="282" r:id="rId12"/>
    <p:sldId id="283" r:id="rId13"/>
    <p:sldId id="284" r:id="rId14"/>
    <p:sldId id="259" r:id="rId15"/>
    <p:sldId id="262" r:id="rId16"/>
    <p:sldId id="268" r:id="rId17"/>
    <p:sldId id="270" r:id="rId18"/>
    <p:sldId id="277" r:id="rId19"/>
    <p:sldId id="271" r:id="rId20"/>
    <p:sldId id="272" r:id="rId21"/>
    <p:sldId id="275" r:id="rId22"/>
    <p:sldId id="276" r:id="rId23"/>
    <p:sldId id="273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660000"/>
    <a:srgbClr val="B47A1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02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909B0-5769-4340-A9A3-238018248A63}" type="datetimeFigureOut">
              <a:rPr lang="en-US" smtClean="0"/>
              <a:pPr/>
              <a:t>6/2/2011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481E9-A529-46AA-9BB7-198DE03F16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909B0-5769-4340-A9A3-238018248A63}" type="datetimeFigureOut">
              <a:rPr lang="en-US" smtClean="0"/>
              <a:pPr/>
              <a:t>6/2/2011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481E9-A529-46AA-9BB7-198DE03F16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909B0-5769-4340-A9A3-238018248A63}" type="datetimeFigureOut">
              <a:rPr lang="en-US" smtClean="0"/>
              <a:pPr/>
              <a:t>6/2/2011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481E9-A529-46AA-9BB7-198DE03F16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909B0-5769-4340-A9A3-238018248A63}" type="datetimeFigureOut">
              <a:rPr lang="en-US" smtClean="0"/>
              <a:pPr/>
              <a:t>6/2/2011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481E9-A529-46AA-9BB7-198DE03F16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909B0-5769-4340-A9A3-238018248A63}" type="datetimeFigureOut">
              <a:rPr lang="en-US" smtClean="0"/>
              <a:pPr/>
              <a:t>6/2/2011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481E9-A529-46AA-9BB7-198DE03F16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909B0-5769-4340-A9A3-238018248A63}" type="datetimeFigureOut">
              <a:rPr lang="en-US" smtClean="0"/>
              <a:pPr/>
              <a:t>6/2/2011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481E9-A529-46AA-9BB7-198DE03F16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909B0-5769-4340-A9A3-238018248A63}" type="datetimeFigureOut">
              <a:rPr lang="en-US" smtClean="0"/>
              <a:pPr/>
              <a:t>6/2/2011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481E9-A529-46AA-9BB7-198DE03F16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909B0-5769-4340-A9A3-238018248A63}" type="datetimeFigureOut">
              <a:rPr lang="en-US" smtClean="0"/>
              <a:pPr/>
              <a:t>6/2/2011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481E9-A529-46AA-9BB7-198DE03F16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909B0-5769-4340-A9A3-238018248A63}" type="datetimeFigureOut">
              <a:rPr lang="en-US" smtClean="0"/>
              <a:pPr/>
              <a:t>6/2/2011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481E9-A529-46AA-9BB7-198DE03F16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909B0-5769-4340-A9A3-238018248A63}" type="datetimeFigureOut">
              <a:rPr lang="en-US" smtClean="0"/>
              <a:pPr/>
              <a:t>6/2/2011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481E9-A529-46AA-9BB7-198DE03F16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909B0-5769-4340-A9A3-238018248A63}" type="datetimeFigureOut">
              <a:rPr lang="en-US" smtClean="0"/>
              <a:pPr/>
              <a:t>6/2/2011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481E9-A529-46AA-9BB7-198DE03F16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909B0-5769-4340-A9A3-238018248A63}" type="datetimeFigureOut">
              <a:rPr lang="en-US" smtClean="0"/>
              <a:pPr/>
              <a:t>6/2/2011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B481E9-A529-46AA-9BB7-198DE03F163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457200" y="381000"/>
            <a:ext cx="8229600" cy="2895600"/>
          </a:xfrm>
          <a:prstGeom prst="roundRect">
            <a:avLst/>
          </a:prstGeom>
          <a:solidFill>
            <a:srgbClr val="660000"/>
          </a:solidFill>
          <a:ln>
            <a:noFill/>
          </a:ln>
          <a:effectLst>
            <a:outerShdw blurRad="1143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6600"/>
                </a:solidFill>
              </a:rPr>
              <a:t>Large-Scale SuperDARN observations of a Sub-Auroral Polarization Stream at Mid-Latitudes</a:t>
            </a:r>
            <a:endParaRPr lang="en-US" sz="4800" dirty="0">
              <a:solidFill>
                <a:srgbClr val="FF66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" y="3505200"/>
            <a:ext cx="8229600" cy="457200"/>
          </a:xfrm>
          <a:prstGeom prst="rect">
            <a:avLst/>
          </a:prstGeom>
          <a:noFill/>
        </p:spPr>
        <p:txBody>
          <a:bodyPr wrap="square" lIns="274320" rIns="274320" rtlCol="0">
            <a:noAutofit/>
          </a:bodyPr>
          <a:lstStyle/>
          <a:p>
            <a:pPr algn="ctr"/>
            <a:r>
              <a:rPr lang="en-US" sz="2400" dirty="0" smtClean="0"/>
              <a:t>L. B. N. Clausen (1), J. B. H. Baker (1), J. M. </a:t>
            </a:r>
            <a:r>
              <a:rPr lang="en-US" sz="2400" dirty="0" err="1" smtClean="0"/>
              <a:t>Ruohoniemi</a:t>
            </a:r>
            <a:r>
              <a:rPr lang="en-US" sz="2400" dirty="0" smtClean="0"/>
              <a:t> (1), </a:t>
            </a:r>
          </a:p>
          <a:p>
            <a:pPr algn="ctr"/>
            <a:r>
              <a:rPr lang="en-US" sz="2400" dirty="0" smtClean="0"/>
              <a:t>R. A. Greenwald (1), S. G. Shepherd (2), E. R. </a:t>
            </a:r>
            <a:r>
              <a:rPr lang="en-US" sz="2400" dirty="0" err="1" smtClean="0"/>
              <a:t>Talaat</a:t>
            </a:r>
            <a:r>
              <a:rPr lang="en-US" sz="2400" dirty="0" smtClean="0"/>
              <a:t> (3), </a:t>
            </a:r>
          </a:p>
          <a:p>
            <a:pPr algn="ctr"/>
            <a:r>
              <a:rPr lang="en-US" sz="2400" dirty="0" smtClean="0"/>
              <a:t>W. Bristow (4)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457200" y="4678680"/>
            <a:ext cx="8229600" cy="1188720"/>
          </a:xfrm>
          <a:prstGeom prst="rect">
            <a:avLst/>
          </a:prstGeom>
          <a:noFill/>
        </p:spPr>
        <p:txBody>
          <a:bodyPr wrap="square" lIns="274320" rIns="274320" rtlCol="0">
            <a:noAutofit/>
          </a:bodyPr>
          <a:lstStyle/>
          <a:p>
            <a:pPr marL="342900" indent="-342900" algn="ctr"/>
            <a:r>
              <a:rPr lang="en-US" dirty="0" smtClean="0"/>
              <a:t>(1) </a:t>
            </a:r>
            <a:r>
              <a:rPr lang="en-US" dirty="0" err="1" smtClean="0"/>
              <a:t>Space@VT</a:t>
            </a:r>
            <a:r>
              <a:rPr lang="en-US" dirty="0" smtClean="0"/>
              <a:t>, Virginia Tech, Blacksburg, Virginia, USA</a:t>
            </a:r>
          </a:p>
          <a:p>
            <a:pPr marL="342900" indent="-342900" algn="ctr"/>
            <a:r>
              <a:rPr lang="en-US" dirty="0" smtClean="0"/>
              <a:t>(2) Dartmouth College, Hanover, New Hampshire, USA</a:t>
            </a:r>
          </a:p>
          <a:p>
            <a:pPr marL="342900" indent="-342900" algn="ctr"/>
            <a:r>
              <a:rPr lang="en-US" dirty="0" smtClean="0"/>
              <a:t>(3) Johns Hopkins University Applied Physics Laboratory, Laurel, Maryland, USA</a:t>
            </a:r>
          </a:p>
          <a:p>
            <a:pPr marL="342900" indent="-342900" algn="ctr"/>
            <a:r>
              <a:rPr lang="en-US" dirty="0" smtClean="0"/>
              <a:t>(4) University of Alaska Fairbanks, Fairbanks, Alaska, USA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57200" y="6019800"/>
            <a:ext cx="8229600" cy="457200"/>
          </a:xfrm>
          <a:prstGeom prst="rect">
            <a:avLst/>
          </a:prstGeom>
          <a:noFill/>
        </p:spPr>
        <p:txBody>
          <a:bodyPr wrap="square" lIns="274320" rIns="274320" rtlCol="0">
            <a:noAutofit/>
          </a:bodyPr>
          <a:lstStyle/>
          <a:p>
            <a:pPr algn="ctr"/>
            <a:r>
              <a:rPr lang="en-US" sz="2800" dirty="0" smtClean="0"/>
              <a:t>SuperDARN Workshop, 2011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04800"/>
            <a:ext cx="9144000" cy="803523"/>
          </a:xfrm>
          <a:prstGeom prst="rect">
            <a:avLst/>
          </a:prstGeom>
          <a:solidFill>
            <a:srgbClr val="B47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rtlCol="0" anchor="ctr">
            <a:noAutofit/>
          </a:bodyPr>
          <a:lstStyle/>
          <a:p>
            <a:r>
              <a:rPr lang="en-US" sz="4000" dirty="0" smtClean="0"/>
              <a:t>Potential vs. Time</a:t>
            </a:r>
          </a:p>
        </p:txBody>
      </p:sp>
      <p:pic>
        <p:nvPicPr>
          <p:cNvPr id="18" name="Picture 17" descr="vt_logo_invent_future-01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00900" y="533400"/>
            <a:ext cx="1790700" cy="4445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492240"/>
            <a:ext cx="3044952" cy="365760"/>
          </a:xfrm>
          <a:prstGeom prst="rect">
            <a:avLst/>
          </a:prstGeom>
          <a:solidFill>
            <a:srgbClr val="6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L. B. N. </a:t>
            </a:r>
            <a:r>
              <a:rPr lang="en-US" dirty="0" smtClean="0"/>
              <a:t>Clausen (</a:t>
            </a:r>
            <a:r>
              <a:rPr lang="en-US" dirty="0" err="1" smtClean="0"/>
              <a:t>Space@VT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048000" y="6492240"/>
            <a:ext cx="3044952" cy="365760"/>
          </a:xfrm>
          <a:prstGeom prst="rect">
            <a:avLst/>
          </a:prstGeom>
          <a:solidFill>
            <a:srgbClr val="B47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Large-Scale SAPS Observations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096000" y="6492240"/>
            <a:ext cx="3044952" cy="36576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SD Workshop, 2011</a:t>
            </a:r>
            <a:endParaRPr lang="en-US" dirty="0"/>
          </a:p>
        </p:txBody>
      </p:sp>
      <p:pic>
        <p:nvPicPr>
          <p:cNvPr id="7170" name="Picture 2" descr="C:\Documents and Settings\Lasse\My Documents\studium\presentations\SD2011\saps\ani\20110409_mappot_pg00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463040"/>
            <a:ext cx="7620000" cy="4391025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0" y="0"/>
            <a:ext cx="4572000" cy="365760"/>
          </a:xfrm>
          <a:prstGeom prst="rect">
            <a:avLst/>
          </a:prstGeom>
          <a:solidFill>
            <a:srgbClr val="6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dirty="0" smtClean="0"/>
              <a:t>Observations</a:t>
            </a:r>
            <a:endParaRPr lang="en-US" sz="2000" dirty="0"/>
          </a:p>
        </p:txBody>
      </p:sp>
      <p:sp>
        <p:nvSpPr>
          <p:cNvPr id="14" name="Rectangle 13"/>
          <p:cNvSpPr/>
          <p:nvPr/>
        </p:nvSpPr>
        <p:spPr>
          <a:xfrm>
            <a:off x="4572000" y="0"/>
            <a:ext cx="4572000" cy="36576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04800"/>
            <a:ext cx="9144000" cy="803523"/>
          </a:xfrm>
          <a:prstGeom prst="rect">
            <a:avLst/>
          </a:prstGeom>
          <a:solidFill>
            <a:srgbClr val="B47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rtlCol="0" anchor="ctr">
            <a:noAutofit/>
          </a:bodyPr>
          <a:lstStyle/>
          <a:p>
            <a:r>
              <a:rPr lang="en-US" sz="4000" dirty="0" smtClean="0"/>
              <a:t>Potential vs. Time</a:t>
            </a:r>
          </a:p>
        </p:txBody>
      </p:sp>
      <p:pic>
        <p:nvPicPr>
          <p:cNvPr id="18" name="Picture 17" descr="vt_logo_invent_future-01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00900" y="533400"/>
            <a:ext cx="1790700" cy="4445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492240"/>
            <a:ext cx="3044952" cy="365760"/>
          </a:xfrm>
          <a:prstGeom prst="rect">
            <a:avLst/>
          </a:prstGeom>
          <a:solidFill>
            <a:srgbClr val="6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L. B. N. </a:t>
            </a:r>
            <a:r>
              <a:rPr lang="en-US" dirty="0" smtClean="0"/>
              <a:t>Clausen (</a:t>
            </a:r>
            <a:r>
              <a:rPr lang="en-US" dirty="0" err="1" smtClean="0"/>
              <a:t>Space@VT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048000" y="6492240"/>
            <a:ext cx="3044952" cy="365760"/>
          </a:xfrm>
          <a:prstGeom prst="rect">
            <a:avLst/>
          </a:prstGeom>
          <a:solidFill>
            <a:srgbClr val="B47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Large-Scale SAPS Observations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096000" y="6492240"/>
            <a:ext cx="3044952" cy="36576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SD Workshop, 2011</a:t>
            </a:r>
            <a:endParaRPr lang="en-US" dirty="0"/>
          </a:p>
        </p:txBody>
      </p:sp>
      <p:pic>
        <p:nvPicPr>
          <p:cNvPr id="8194" name="Picture 2" descr="C:\Documents and Settings\Lasse\My Documents\studium\presentations\SD2011\saps\ani\20110409_mappot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8952" y="1463040"/>
            <a:ext cx="7620000" cy="4391025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0" y="0"/>
            <a:ext cx="4572000" cy="365760"/>
          </a:xfrm>
          <a:prstGeom prst="rect">
            <a:avLst/>
          </a:prstGeom>
          <a:solidFill>
            <a:srgbClr val="6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dirty="0" smtClean="0"/>
              <a:t>Observations</a:t>
            </a:r>
            <a:endParaRPr lang="en-US" sz="2000" dirty="0"/>
          </a:p>
        </p:txBody>
      </p:sp>
      <p:sp>
        <p:nvSpPr>
          <p:cNvPr id="14" name="Rectangle 13"/>
          <p:cNvSpPr/>
          <p:nvPr/>
        </p:nvSpPr>
        <p:spPr>
          <a:xfrm>
            <a:off x="4572000" y="0"/>
            <a:ext cx="4572000" cy="36576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04800"/>
            <a:ext cx="9144000" cy="803523"/>
          </a:xfrm>
          <a:prstGeom prst="rect">
            <a:avLst/>
          </a:prstGeom>
          <a:solidFill>
            <a:srgbClr val="B47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rtlCol="0" anchor="ctr">
            <a:noAutofit/>
          </a:bodyPr>
          <a:lstStyle/>
          <a:p>
            <a:r>
              <a:rPr lang="en-US" sz="4000" dirty="0" smtClean="0"/>
              <a:t>Slide Title</a:t>
            </a:r>
            <a:endParaRPr lang="en-US" sz="4000" dirty="0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4572000" cy="365760"/>
          </a:xfrm>
          <a:prstGeom prst="rect">
            <a:avLst/>
          </a:prstGeom>
          <a:solidFill>
            <a:srgbClr val="6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dirty="0" smtClean="0"/>
              <a:t>Section Name</a:t>
            </a:r>
            <a:endParaRPr lang="en-US" sz="2000" dirty="0"/>
          </a:p>
        </p:txBody>
      </p:sp>
      <p:sp>
        <p:nvSpPr>
          <p:cNvPr id="17" name="Rectangle 16"/>
          <p:cNvSpPr/>
          <p:nvPr/>
        </p:nvSpPr>
        <p:spPr>
          <a:xfrm>
            <a:off x="4572000" y="0"/>
            <a:ext cx="4572000" cy="36576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Subsection name</a:t>
            </a:r>
            <a:endParaRPr lang="en-US" dirty="0"/>
          </a:p>
        </p:txBody>
      </p:sp>
      <p:pic>
        <p:nvPicPr>
          <p:cNvPr id="18" name="Picture 17" descr="vt_logo_invent_future-01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00900" y="533400"/>
            <a:ext cx="1790700" cy="4445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492240"/>
            <a:ext cx="3044952" cy="365760"/>
          </a:xfrm>
          <a:prstGeom prst="rect">
            <a:avLst/>
          </a:prstGeom>
          <a:solidFill>
            <a:srgbClr val="6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L. B. N. </a:t>
            </a:r>
            <a:r>
              <a:rPr lang="en-US" dirty="0" smtClean="0"/>
              <a:t>Clausen (</a:t>
            </a:r>
            <a:r>
              <a:rPr lang="en-US" dirty="0" err="1" smtClean="0"/>
              <a:t>Space@VT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048000" y="6492240"/>
            <a:ext cx="3044952" cy="365760"/>
          </a:xfrm>
          <a:prstGeom prst="rect">
            <a:avLst/>
          </a:prstGeom>
          <a:solidFill>
            <a:srgbClr val="B47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Large-Scale SAPS Observations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096000" y="6492240"/>
            <a:ext cx="3044952" cy="36576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SD Workshop, 2011</a:t>
            </a:r>
            <a:endParaRPr lang="en-US" dirty="0"/>
          </a:p>
        </p:txBody>
      </p:sp>
      <p:pic>
        <p:nvPicPr>
          <p:cNvPr id="9219" name="Picture 3" descr="C:\Documents and Settings\Lasse\My Documents\studium\presentations\SD2011\saps\ani\110409_grid_pg00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400175"/>
            <a:ext cx="7620000" cy="484822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04800"/>
            <a:ext cx="9144000" cy="803523"/>
          </a:xfrm>
          <a:prstGeom prst="rect">
            <a:avLst/>
          </a:prstGeom>
          <a:solidFill>
            <a:srgbClr val="B47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rtlCol="0" anchor="ctr">
            <a:noAutofit/>
          </a:bodyPr>
          <a:lstStyle/>
          <a:p>
            <a:r>
              <a:rPr lang="en-US" sz="4000" dirty="0" smtClean="0"/>
              <a:t>2D Merged Velocities</a:t>
            </a:r>
            <a:endParaRPr lang="en-US" sz="4000" dirty="0"/>
          </a:p>
        </p:txBody>
      </p:sp>
      <p:pic>
        <p:nvPicPr>
          <p:cNvPr id="18" name="Picture 17" descr="vt_logo_invent_future-01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00900" y="533400"/>
            <a:ext cx="1790700" cy="4445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492240"/>
            <a:ext cx="3044952" cy="365760"/>
          </a:xfrm>
          <a:prstGeom prst="rect">
            <a:avLst/>
          </a:prstGeom>
          <a:solidFill>
            <a:srgbClr val="6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L. B. N. </a:t>
            </a:r>
            <a:r>
              <a:rPr lang="en-US" dirty="0" smtClean="0"/>
              <a:t>Clausen (</a:t>
            </a:r>
            <a:r>
              <a:rPr lang="en-US" dirty="0" err="1" smtClean="0"/>
              <a:t>Space@VT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048000" y="6492240"/>
            <a:ext cx="3044952" cy="365760"/>
          </a:xfrm>
          <a:prstGeom prst="rect">
            <a:avLst/>
          </a:prstGeom>
          <a:solidFill>
            <a:srgbClr val="B47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Large-Scale SAPS Observations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096000" y="6492240"/>
            <a:ext cx="3044952" cy="36576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SD Workshop, 2011</a:t>
            </a:r>
            <a:endParaRPr lang="en-US" dirty="0"/>
          </a:p>
        </p:txBody>
      </p:sp>
      <p:pic>
        <p:nvPicPr>
          <p:cNvPr id="2050" name="Picture 2" descr="C:\Documents and Settings\Lasse\My Documents\studium\presentations\SD2011\saps\ani\110409_grid_pg053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500188"/>
            <a:ext cx="7620000" cy="4848225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0" y="0"/>
            <a:ext cx="4572000" cy="365760"/>
          </a:xfrm>
          <a:prstGeom prst="rect">
            <a:avLst/>
          </a:prstGeom>
          <a:solidFill>
            <a:srgbClr val="6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dirty="0" smtClean="0"/>
              <a:t>Observations</a:t>
            </a:r>
            <a:endParaRPr lang="en-US" sz="2000" dirty="0"/>
          </a:p>
        </p:txBody>
      </p:sp>
      <p:sp>
        <p:nvSpPr>
          <p:cNvPr id="14" name="Rectangle 13"/>
          <p:cNvSpPr/>
          <p:nvPr/>
        </p:nvSpPr>
        <p:spPr>
          <a:xfrm>
            <a:off x="4572000" y="0"/>
            <a:ext cx="4572000" cy="36576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04800"/>
            <a:ext cx="9144000" cy="803523"/>
          </a:xfrm>
          <a:prstGeom prst="rect">
            <a:avLst/>
          </a:prstGeom>
          <a:solidFill>
            <a:srgbClr val="B47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rtlCol="0" anchor="ctr">
            <a:noAutofit/>
          </a:bodyPr>
          <a:lstStyle/>
          <a:p>
            <a:r>
              <a:rPr lang="en-US" sz="4000" dirty="0" smtClean="0"/>
              <a:t>Velocity Trace</a:t>
            </a:r>
            <a:endParaRPr lang="en-US" sz="4000" dirty="0"/>
          </a:p>
        </p:txBody>
      </p:sp>
      <p:pic>
        <p:nvPicPr>
          <p:cNvPr id="18" name="Picture 17" descr="vt_logo_invent_future-01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00900" y="533400"/>
            <a:ext cx="1790700" cy="444500"/>
          </a:xfrm>
          <a:prstGeom prst="rect">
            <a:avLst/>
          </a:prstGeom>
        </p:spPr>
      </p:pic>
      <p:pic>
        <p:nvPicPr>
          <p:cNvPr id="4098" name="Picture 2" descr="C:\Documents and Settings\Lasse\My Documents\studium\presentations\SD2011\saps\20110409_vel_rti_pg00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3186" y="1295400"/>
            <a:ext cx="7017628" cy="502920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0" y="0"/>
            <a:ext cx="4572000" cy="365760"/>
          </a:xfrm>
          <a:prstGeom prst="rect">
            <a:avLst/>
          </a:prstGeom>
          <a:solidFill>
            <a:srgbClr val="6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dirty="0" smtClean="0"/>
              <a:t>Observations</a:t>
            </a:r>
            <a:endParaRPr lang="en-US" sz="2000" dirty="0"/>
          </a:p>
        </p:txBody>
      </p:sp>
      <p:sp>
        <p:nvSpPr>
          <p:cNvPr id="12" name="Rectangle 11"/>
          <p:cNvSpPr/>
          <p:nvPr/>
        </p:nvSpPr>
        <p:spPr>
          <a:xfrm>
            <a:off x="4572000" y="0"/>
            <a:ext cx="4572000" cy="36576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0" y="6492240"/>
            <a:ext cx="3044952" cy="365760"/>
          </a:xfrm>
          <a:prstGeom prst="rect">
            <a:avLst/>
          </a:prstGeom>
          <a:solidFill>
            <a:srgbClr val="6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L. B. N. </a:t>
            </a:r>
            <a:r>
              <a:rPr lang="en-US" dirty="0" smtClean="0"/>
              <a:t>Clausen (</a:t>
            </a:r>
            <a:r>
              <a:rPr lang="en-US" dirty="0" err="1" smtClean="0"/>
              <a:t>Space@VT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3048000" y="6492240"/>
            <a:ext cx="3044952" cy="365760"/>
          </a:xfrm>
          <a:prstGeom prst="rect">
            <a:avLst/>
          </a:prstGeom>
          <a:solidFill>
            <a:srgbClr val="B47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Large-Scale SAPS Observations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6096000" y="6492240"/>
            <a:ext cx="3044952" cy="36576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SD Workshop,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04800"/>
            <a:ext cx="9144000" cy="803523"/>
          </a:xfrm>
          <a:prstGeom prst="rect">
            <a:avLst/>
          </a:prstGeom>
          <a:solidFill>
            <a:srgbClr val="B47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rtlCol="0" anchor="ctr">
            <a:noAutofit/>
          </a:bodyPr>
          <a:lstStyle/>
          <a:p>
            <a:r>
              <a:rPr lang="en-US" sz="4000" dirty="0" smtClean="0"/>
              <a:t>Longitudinal Variation</a:t>
            </a:r>
            <a:endParaRPr lang="en-US" sz="4000" dirty="0"/>
          </a:p>
        </p:txBody>
      </p:sp>
      <p:pic>
        <p:nvPicPr>
          <p:cNvPr id="18" name="Picture 17" descr="vt_logo_invent_future-01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00900" y="533400"/>
            <a:ext cx="1790700" cy="444500"/>
          </a:xfrm>
          <a:prstGeom prst="rect">
            <a:avLst/>
          </a:prstGeom>
        </p:spPr>
      </p:pic>
      <p:pic>
        <p:nvPicPr>
          <p:cNvPr id="2050" name="Picture 2" descr="C:\Documents and Settings\Lasse\My Documents\studium\presentations\SD2011\saps\ae_0400-12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295400"/>
            <a:ext cx="5207000" cy="571501"/>
          </a:xfrm>
          <a:prstGeom prst="rect">
            <a:avLst/>
          </a:prstGeom>
          <a:noFill/>
        </p:spPr>
      </p:pic>
      <p:pic>
        <p:nvPicPr>
          <p:cNvPr id="1026" name="Picture 2" descr="C:\Documents and Settings\Lasse\My Documents\studium\presentations\SD2011\saps\20110409_vel_rti_pg00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66906" y="1879600"/>
            <a:ext cx="6748394" cy="4572000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0" y="0"/>
            <a:ext cx="4572000" cy="365760"/>
          </a:xfrm>
          <a:prstGeom prst="rect">
            <a:avLst/>
          </a:prstGeom>
          <a:solidFill>
            <a:srgbClr val="6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dirty="0" smtClean="0"/>
              <a:t>Observations</a:t>
            </a:r>
            <a:endParaRPr lang="en-US" sz="2000" dirty="0"/>
          </a:p>
        </p:txBody>
      </p:sp>
      <p:sp>
        <p:nvSpPr>
          <p:cNvPr id="19" name="Rectangle 18"/>
          <p:cNvSpPr/>
          <p:nvPr/>
        </p:nvSpPr>
        <p:spPr>
          <a:xfrm>
            <a:off x="4572000" y="0"/>
            <a:ext cx="4572000" cy="36576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0" y="6492240"/>
            <a:ext cx="3044952" cy="365760"/>
          </a:xfrm>
          <a:prstGeom prst="rect">
            <a:avLst/>
          </a:prstGeom>
          <a:solidFill>
            <a:srgbClr val="6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L. B. N. </a:t>
            </a:r>
            <a:r>
              <a:rPr lang="en-US" dirty="0" smtClean="0"/>
              <a:t>Clausen (</a:t>
            </a:r>
            <a:r>
              <a:rPr lang="en-US" dirty="0" err="1" smtClean="0"/>
              <a:t>Space@VT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3048000" y="6492240"/>
            <a:ext cx="3044952" cy="365760"/>
          </a:xfrm>
          <a:prstGeom prst="rect">
            <a:avLst/>
          </a:prstGeom>
          <a:solidFill>
            <a:srgbClr val="B47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Large-Scale SAPS Observations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6096000" y="6492240"/>
            <a:ext cx="3044952" cy="36576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SD Workshop,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04800"/>
            <a:ext cx="9144000" cy="803523"/>
          </a:xfrm>
          <a:prstGeom prst="rect">
            <a:avLst/>
          </a:prstGeom>
          <a:solidFill>
            <a:srgbClr val="B47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rtlCol="0" anchor="ctr">
            <a:noAutofit/>
          </a:bodyPr>
          <a:lstStyle/>
          <a:p>
            <a:r>
              <a:rPr lang="en-US" sz="4000" dirty="0" smtClean="0"/>
              <a:t>Longitudinal Variation</a:t>
            </a:r>
            <a:endParaRPr lang="en-US" sz="4000" dirty="0"/>
          </a:p>
        </p:txBody>
      </p:sp>
      <p:pic>
        <p:nvPicPr>
          <p:cNvPr id="18" name="Picture 17" descr="vt_logo_invent_future-01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00900" y="533400"/>
            <a:ext cx="1790700" cy="444500"/>
          </a:xfrm>
          <a:prstGeom prst="rect">
            <a:avLst/>
          </a:prstGeom>
        </p:spPr>
      </p:pic>
      <p:pic>
        <p:nvPicPr>
          <p:cNvPr id="4098" name="Picture 2" descr="C:\Documents and Settings\Lasse\My Documents\studium\presentations\SD2011\saps\20110409_vel_rti_pg1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2051" y="1295400"/>
            <a:ext cx="6799898" cy="502920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0" y="0"/>
            <a:ext cx="4572000" cy="365760"/>
          </a:xfrm>
          <a:prstGeom prst="rect">
            <a:avLst/>
          </a:prstGeom>
          <a:solidFill>
            <a:srgbClr val="6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dirty="0" smtClean="0"/>
              <a:t>Observations</a:t>
            </a:r>
            <a:endParaRPr lang="en-US" sz="2000" dirty="0"/>
          </a:p>
        </p:txBody>
      </p:sp>
      <p:sp>
        <p:nvSpPr>
          <p:cNvPr id="12" name="Rectangle 11"/>
          <p:cNvSpPr/>
          <p:nvPr/>
        </p:nvSpPr>
        <p:spPr>
          <a:xfrm>
            <a:off x="4572000" y="0"/>
            <a:ext cx="4572000" cy="36576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0" y="6492240"/>
            <a:ext cx="3044952" cy="365760"/>
          </a:xfrm>
          <a:prstGeom prst="rect">
            <a:avLst/>
          </a:prstGeom>
          <a:solidFill>
            <a:srgbClr val="6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L. B. N. </a:t>
            </a:r>
            <a:r>
              <a:rPr lang="en-US" dirty="0" smtClean="0"/>
              <a:t>Clausen (</a:t>
            </a:r>
            <a:r>
              <a:rPr lang="en-US" dirty="0" err="1" smtClean="0"/>
              <a:t>Space@VT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3048000" y="6492240"/>
            <a:ext cx="3044952" cy="365760"/>
          </a:xfrm>
          <a:prstGeom prst="rect">
            <a:avLst/>
          </a:prstGeom>
          <a:solidFill>
            <a:srgbClr val="B47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Large-Scale SAPS Observations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6096000" y="6492240"/>
            <a:ext cx="3044952" cy="36576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SD Workshop, 2011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04800"/>
            <a:ext cx="9144000" cy="803523"/>
          </a:xfrm>
          <a:prstGeom prst="rect">
            <a:avLst/>
          </a:prstGeom>
          <a:solidFill>
            <a:srgbClr val="B47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rtlCol="0" anchor="ctr">
            <a:noAutofit/>
          </a:bodyPr>
          <a:lstStyle/>
          <a:p>
            <a:r>
              <a:rPr lang="en-US" sz="4000" dirty="0" smtClean="0"/>
              <a:t>Slide Title</a:t>
            </a:r>
            <a:endParaRPr lang="en-US" sz="4000" dirty="0"/>
          </a:p>
        </p:txBody>
      </p:sp>
      <p:pic>
        <p:nvPicPr>
          <p:cNvPr id="18" name="Picture 17" descr="vt_logo_invent_future-01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00900" y="533400"/>
            <a:ext cx="1790700" cy="444500"/>
          </a:xfrm>
          <a:prstGeom prst="rect">
            <a:avLst/>
          </a:prstGeom>
        </p:spPr>
      </p:pic>
      <p:pic>
        <p:nvPicPr>
          <p:cNvPr id="6147" name="Picture 3" descr="C:\Documents and Settings\Lasse\My Documents\studium\presentations\SD2011\saps\20110409_vel_rti_pg13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5658" y="1905000"/>
            <a:ext cx="6792685" cy="4572000"/>
          </a:xfrm>
          <a:prstGeom prst="rect">
            <a:avLst/>
          </a:prstGeom>
          <a:noFill/>
        </p:spPr>
      </p:pic>
      <p:pic>
        <p:nvPicPr>
          <p:cNvPr id="3074" name="Picture 2" descr="C:\Documents and Settings\Lasse\My Documents\studium\presentations\SD2011\saps\ae_0600-100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0" y="1143000"/>
            <a:ext cx="5181600" cy="736600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0" y="0"/>
            <a:ext cx="4572000" cy="365760"/>
          </a:xfrm>
          <a:prstGeom prst="rect">
            <a:avLst/>
          </a:prstGeom>
          <a:solidFill>
            <a:srgbClr val="6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dirty="0" smtClean="0"/>
              <a:t>Observations</a:t>
            </a:r>
            <a:endParaRPr lang="en-US" sz="2000" dirty="0"/>
          </a:p>
        </p:txBody>
      </p:sp>
      <p:sp>
        <p:nvSpPr>
          <p:cNvPr id="19" name="Rectangle 18"/>
          <p:cNvSpPr/>
          <p:nvPr/>
        </p:nvSpPr>
        <p:spPr>
          <a:xfrm>
            <a:off x="4572000" y="0"/>
            <a:ext cx="4572000" cy="36576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0" y="6492240"/>
            <a:ext cx="3044952" cy="365760"/>
          </a:xfrm>
          <a:prstGeom prst="rect">
            <a:avLst/>
          </a:prstGeom>
          <a:solidFill>
            <a:srgbClr val="6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L. B. N. </a:t>
            </a:r>
            <a:r>
              <a:rPr lang="en-US" dirty="0" smtClean="0"/>
              <a:t>Clausen (</a:t>
            </a:r>
            <a:r>
              <a:rPr lang="en-US" dirty="0" err="1" smtClean="0"/>
              <a:t>Space@VT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3048000" y="6492240"/>
            <a:ext cx="3044952" cy="365760"/>
          </a:xfrm>
          <a:prstGeom prst="rect">
            <a:avLst/>
          </a:prstGeom>
          <a:solidFill>
            <a:srgbClr val="B47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Large-Scale SAPS Observations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6096000" y="6492240"/>
            <a:ext cx="3044952" cy="36576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SD Workshop, 2011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04800"/>
            <a:ext cx="9144000" cy="803523"/>
          </a:xfrm>
          <a:prstGeom prst="rect">
            <a:avLst/>
          </a:prstGeom>
          <a:solidFill>
            <a:srgbClr val="B47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rtlCol="0" anchor="ctr">
            <a:noAutofit/>
          </a:bodyPr>
          <a:lstStyle/>
          <a:p>
            <a:r>
              <a:rPr lang="en-US" sz="4000" dirty="0" smtClean="0"/>
              <a:t>Slide Title</a:t>
            </a:r>
            <a:endParaRPr lang="en-US" sz="4000" dirty="0"/>
          </a:p>
        </p:txBody>
      </p:sp>
      <p:sp>
        <p:nvSpPr>
          <p:cNvPr id="13" name="Rectangle 12"/>
          <p:cNvSpPr/>
          <p:nvPr/>
        </p:nvSpPr>
        <p:spPr>
          <a:xfrm>
            <a:off x="0" y="6492240"/>
            <a:ext cx="3044952" cy="365760"/>
          </a:xfrm>
          <a:prstGeom prst="rect">
            <a:avLst/>
          </a:prstGeom>
          <a:solidFill>
            <a:srgbClr val="6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Name (</a:t>
            </a:r>
            <a:r>
              <a:rPr lang="en-US" dirty="0" err="1" smtClean="0"/>
              <a:t>Space@VT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048000" y="6492240"/>
            <a:ext cx="3044952" cy="365760"/>
          </a:xfrm>
          <a:prstGeom prst="rect">
            <a:avLst/>
          </a:prstGeom>
          <a:solidFill>
            <a:srgbClr val="B47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Short Presentation Title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096000" y="6492240"/>
            <a:ext cx="3044952" cy="36576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Meeting, Date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4572000" cy="365760"/>
          </a:xfrm>
          <a:prstGeom prst="rect">
            <a:avLst/>
          </a:prstGeom>
          <a:solidFill>
            <a:srgbClr val="6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dirty="0" smtClean="0"/>
              <a:t>Section Name</a:t>
            </a:r>
            <a:endParaRPr lang="en-US" sz="2000" dirty="0"/>
          </a:p>
        </p:txBody>
      </p:sp>
      <p:sp>
        <p:nvSpPr>
          <p:cNvPr id="17" name="Rectangle 16"/>
          <p:cNvSpPr/>
          <p:nvPr/>
        </p:nvSpPr>
        <p:spPr>
          <a:xfrm>
            <a:off x="4572000" y="0"/>
            <a:ext cx="4572000" cy="36576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Subsection name</a:t>
            </a:r>
            <a:endParaRPr lang="en-US" dirty="0"/>
          </a:p>
        </p:txBody>
      </p:sp>
      <p:pic>
        <p:nvPicPr>
          <p:cNvPr id="18" name="Picture 17" descr="vt_logo_invent_future-01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00900" y="533400"/>
            <a:ext cx="1790700" cy="444500"/>
          </a:xfrm>
          <a:prstGeom prst="rect">
            <a:avLst/>
          </a:prstGeom>
        </p:spPr>
      </p:pic>
      <p:pic>
        <p:nvPicPr>
          <p:cNvPr id="6147" name="Picture 3" descr="C:\Documents and Settings\Lasse\My Documents\studium\presentations\SD2011\saps\20110409_vel_rti_pg13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5481" y="4114800"/>
            <a:ext cx="3169919" cy="2133600"/>
          </a:xfrm>
          <a:prstGeom prst="rect">
            <a:avLst/>
          </a:prstGeom>
          <a:noFill/>
        </p:spPr>
      </p:pic>
      <p:pic>
        <p:nvPicPr>
          <p:cNvPr id="3075" name="Picture 3" descr="C:\Documents and Settings\Lasse\My Documents\studium\presentations\SD2011\saps\20110409_gma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2767" y="1409700"/>
            <a:ext cx="5478466" cy="36576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04800"/>
            <a:ext cx="9144000" cy="803523"/>
          </a:xfrm>
          <a:prstGeom prst="rect">
            <a:avLst/>
          </a:prstGeom>
          <a:solidFill>
            <a:srgbClr val="B47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rtlCol="0" anchor="ctr">
            <a:noAutofit/>
          </a:bodyPr>
          <a:lstStyle/>
          <a:p>
            <a:r>
              <a:rPr lang="en-US" sz="4000" dirty="0" smtClean="0"/>
              <a:t>Slide Title</a:t>
            </a:r>
            <a:endParaRPr lang="en-US" sz="4000" dirty="0"/>
          </a:p>
        </p:txBody>
      </p:sp>
      <p:sp>
        <p:nvSpPr>
          <p:cNvPr id="13" name="Rectangle 12"/>
          <p:cNvSpPr/>
          <p:nvPr/>
        </p:nvSpPr>
        <p:spPr>
          <a:xfrm>
            <a:off x="0" y="6492240"/>
            <a:ext cx="3044952" cy="365760"/>
          </a:xfrm>
          <a:prstGeom prst="rect">
            <a:avLst/>
          </a:prstGeom>
          <a:solidFill>
            <a:srgbClr val="6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Name (</a:t>
            </a:r>
            <a:r>
              <a:rPr lang="en-US" dirty="0" err="1" smtClean="0"/>
              <a:t>Space@VT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048000" y="6492240"/>
            <a:ext cx="3044952" cy="365760"/>
          </a:xfrm>
          <a:prstGeom prst="rect">
            <a:avLst/>
          </a:prstGeom>
          <a:solidFill>
            <a:srgbClr val="B47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Short Presentation Title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096000" y="6492240"/>
            <a:ext cx="3044952" cy="36576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Meeting, Date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4572000" cy="365760"/>
          </a:xfrm>
          <a:prstGeom prst="rect">
            <a:avLst/>
          </a:prstGeom>
          <a:solidFill>
            <a:srgbClr val="6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dirty="0" smtClean="0"/>
              <a:t>Section Name</a:t>
            </a:r>
            <a:endParaRPr lang="en-US" sz="2000" dirty="0"/>
          </a:p>
        </p:txBody>
      </p:sp>
      <p:sp>
        <p:nvSpPr>
          <p:cNvPr id="17" name="Rectangle 16"/>
          <p:cNvSpPr/>
          <p:nvPr/>
        </p:nvSpPr>
        <p:spPr>
          <a:xfrm>
            <a:off x="4572000" y="0"/>
            <a:ext cx="4572000" cy="36576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Subsection name</a:t>
            </a:r>
            <a:endParaRPr lang="en-US" dirty="0"/>
          </a:p>
        </p:txBody>
      </p:sp>
      <p:pic>
        <p:nvPicPr>
          <p:cNvPr id="18" name="Picture 17" descr="vt_logo_invent_future-01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00900" y="533400"/>
            <a:ext cx="1790700" cy="444500"/>
          </a:xfrm>
          <a:prstGeom prst="rect">
            <a:avLst/>
          </a:prstGeom>
        </p:spPr>
      </p:pic>
      <p:pic>
        <p:nvPicPr>
          <p:cNvPr id="2050" name="Picture 2" descr="C:\Documents and Settings\Lasse\My Documents\studium\presentations\SD2011\saps\20110409_aazim_ave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1488" y="1295400"/>
            <a:ext cx="6961024" cy="50292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04800"/>
            <a:ext cx="9144000" cy="803523"/>
          </a:xfrm>
          <a:prstGeom prst="rect">
            <a:avLst/>
          </a:prstGeom>
          <a:solidFill>
            <a:srgbClr val="B47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rtlCol="0" anchor="ctr">
            <a:noAutofit/>
          </a:bodyPr>
          <a:lstStyle/>
          <a:p>
            <a:r>
              <a:rPr lang="en-US" sz="4000" dirty="0" smtClean="0"/>
              <a:t>Outline</a:t>
            </a:r>
            <a:endParaRPr lang="en-US" sz="4000" dirty="0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4572000" cy="365760"/>
          </a:xfrm>
          <a:prstGeom prst="rect">
            <a:avLst/>
          </a:prstGeom>
          <a:solidFill>
            <a:srgbClr val="6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2000" dirty="0"/>
          </a:p>
        </p:txBody>
      </p:sp>
      <p:sp>
        <p:nvSpPr>
          <p:cNvPr id="17" name="Rectangle 16"/>
          <p:cNvSpPr/>
          <p:nvPr/>
        </p:nvSpPr>
        <p:spPr>
          <a:xfrm>
            <a:off x="4572000" y="0"/>
            <a:ext cx="4572000" cy="36576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18" name="Picture 17" descr="vt_logo_invent_future-01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00900" y="533400"/>
            <a:ext cx="1790700" cy="4445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492240"/>
            <a:ext cx="3044952" cy="365760"/>
          </a:xfrm>
          <a:prstGeom prst="rect">
            <a:avLst/>
          </a:prstGeom>
          <a:solidFill>
            <a:srgbClr val="6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L. B. N. Clausen (</a:t>
            </a:r>
            <a:r>
              <a:rPr lang="en-US" dirty="0" err="1" smtClean="0"/>
              <a:t>Space@VT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048000" y="6492240"/>
            <a:ext cx="3044952" cy="365760"/>
          </a:xfrm>
          <a:prstGeom prst="rect">
            <a:avLst/>
          </a:prstGeom>
          <a:solidFill>
            <a:srgbClr val="B47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Large-Scale SAPS Observations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096000" y="6492240"/>
            <a:ext cx="3044952" cy="36576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SD Workshop, 2011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04800"/>
            <a:ext cx="9144000" cy="803523"/>
          </a:xfrm>
          <a:prstGeom prst="rect">
            <a:avLst/>
          </a:prstGeom>
          <a:solidFill>
            <a:srgbClr val="B47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rtlCol="0" anchor="ctr">
            <a:noAutofit/>
          </a:bodyPr>
          <a:lstStyle/>
          <a:p>
            <a:r>
              <a:rPr lang="en-US" sz="4000" dirty="0" smtClean="0"/>
              <a:t>Conclusions</a:t>
            </a:r>
            <a:endParaRPr lang="en-US" sz="4000" dirty="0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4572000" cy="365760"/>
          </a:xfrm>
          <a:prstGeom prst="rect">
            <a:avLst/>
          </a:prstGeom>
          <a:solidFill>
            <a:srgbClr val="6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dirty="0" smtClean="0"/>
              <a:t>Conclusions</a:t>
            </a:r>
            <a:endParaRPr lang="en-US" sz="2000" dirty="0"/>
          </a:p>
        </p:txBody>
      </p:sp>
      <p:sp>
        <p:nvSpPr>
          <p:cNvPr id="17" name="Rectangle 16"/>
          <p:cNvSpPr/>
          <p:nvPr/>
        </p:nvSpPr>
        <p:spPr>
          <a:xfrm>
            <a:off x="4572000" y="0"/>
            <a:ext cx="4572000" cy="36576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18" name="Picture 17" descr="vt_logo_invent_future-01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00900" y="533400"/>
            <a:ext cx="1790700" cy="4445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492240"/>
            <a:ext cx="3044952" cy="365760"/>
          </a:xfrm>
          <a:prstGeom prst="rect">
            <a:avLst/>
          </a:prstGeom>
          <a:solidFill>
            <a:srgbClr val="6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L. B. N. </a:t>
            </a:r>
            <a:r>
              <a:rPr lang="en-US" dirty="0" smtClean="0"/>
              <a:t>Clausen (</a:t>
            </a:r>
            <a:r>
              <a:rPr lang="en-US" dirty="0" err="1" smtClean="0"/>
              <a:t>Space@VT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048000" y="6492240"/>
            <a:ext cx="3044952" cy="365760"/>
          </a:xfrm>
          <a:prstGeom prst="rect">
            <a:avLst/>
          </a:prstGeom>
          <a:solidFill>
            <a:srgbClr val="B47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Large-Scale SAPS Observations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096000" y="6492240"/>
            <a:ext cx="3044952" cy="36576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SD Workshop, 2011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81000" y="1524000"/>
            <a:ext cx="8382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sz="3200" dirty="0" smtClean="0"/>
              <a:t> The (expanding) chain of mid-latitude radars provides an excellent opportunity to study and disentangle the longitudinal and temporal variation of sub-auroral phenomena like SAPS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04800"/>
            <a:ext cx="9144000" cy="803523"/>
          </a:xfrm>
          <a:prstGeom prst="rect">
            <a:avLst/>
          </a:prstGeom>
          <a:solidFill>
            <a:srgbClr val="B47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rtlCol="0" anchor="ctr">
            <a:noAutofit/>
          </a:bodyPr>
          <a:lstStyle/>
          <a:p>
            <a:r>
              <a:rPr lang="en-US" sz="4000" dirty="0" smtClean="0"/>
              <a:t>Slide Title</a:t>
            </a:r>
            <a:endParaRPr lang="en-US" sz="4000" dirty="0"/>
          </a:p>
        </p:txBody>
      </p:sp>
      <p:sp>
        <p:nvSpPr>
          <p:cNvPr id="13" name="Rectangle 12"/>
          <p:cNvSpPr/>
          <p:nvPr/>
        </p:nvSpPr>
        <p:spPr>
          <a:xfrm>
            <a:off x="0" y="6492240"/>
            <a:ext cx="3044952" cy="365760"/>
          </a:xfrm>
          <a:prstGeom prst="rect">
            <a:avLst/>
          </a:prstGeom>
          <a:solidFill>
            <a:srgbClr val="6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Name (</a:t>
            </a:r>
            <a:r>
              <a:rPr lang="en-US" dirty="0" err="1" smtClean="0"/>
              <a:t>Space@VT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048000" y="6492240"/>
            <a:ext cx="3044952" cy="365760"/>
          </a:xfrm>
          <a:prstGeom prst="rect">
            <a:avLst/>
          </a:prstGeom>
          <a:solidFill>
            <a:srgbClr val="B47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Short Presentation Title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096000" y="6492240"/>
            <a:ext cx="3044952" cy="36576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Meeting, Date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4572000" cy="365760"/>
          </a:xfrm>
          <a:prstGeom prst="rect">
            <a:avLst/>
          </a:prstGeom>
          <a:solidFill>
            <a:srgbClr val="6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dirty="0" smtClean="0"/>
              <a:t>Section Name</a:t>
            </a:r>
            <a:endParaRPr lang="en-US" sz="2000" dirty="0"/>
          </a:p>
        </p:txBody>
      </p:sp>
      <p:sp>
        <p:nvSpPr>
          <p:cNvPr id="17" name="Rectangle 16"/>
          <p:cNvSpPr/>
          <p:nvPr/>
        </p:nvSpPr>
        <p:spPr>
          <a:xfrm>
            <a:off x="4572000" y="0"/>
            <a:ext cx="4572000" cy="36576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Subsection name</a:t>
            </a:r>
            <a:endParaRPr lang="en-US" dirty="0"/>
          </a:p>
        </p:txBody>
      </p:sp>
      <p:pic>
        <p:nvPicPr>
          <p:cNvPr id="18" name="Picture 17" descr="vt_logo_invent_future-01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00900" y="533400"/>
            <a:ext cx="1790700" cy="444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04800"/>
            <a:ext cx="9144000" cy="803523"/>
          </a:xfrm>
          <a:prstGeom prst="rect">
            <a:avLst/>
          </a:prstGeom>
          <a:solidFill>
            <a:srgbClr val="B47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rtlCol="0" anchor="ctr">
            <a:noAutofit/>
          </a:bodyPr>
          <a:lstStyle/>
          <a:p>
            <a:r>
              <a:rPr lang="en-US" sz="4000" dirty="0" smtClean="0"/>
              <a:t>Slide Title</a:t>
            </a:r>
            <a:endParaRPr lang="en-US" sz="4000" dirty="0"/>
          </a:p>
        </p:txBody>
      </p:sp>
      <p:sp>
        <p:nvSpPr>
          <p:cNvPr id="13" name="Rectangle 12"/>
          <p:cNvSpPr/>
          <p:nvPr/>
        </p:nvSpPr>
        <p:spPr>
          <a:xfrm>
            <a:off x="0" y="6492240"/>
            <a:ext cx="3044952" cy="365760"/>
          </a:xfrm>
          <a:prstGeom prst="rect">
            <a:avLst/>
          </a:prstGeom>
          <a:solidFill>
            <a:srgbClr val="6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Name (</a:t>
            </a:r>
            <a:r>
              <a:rPr lang="en-US" dirty="0" err="1" smtClean="0"/>
              <a:t>Space@VT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048000" y="6492240"/>
            <a:ext cx="3044952" cy="365760"/>
          </a:xfrm>
          <a:prstGeom prst="rect">
            <a:avLst/>
          </a:prstGeom>
          <a:solidFill>
            <a:srgbClr val="B47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Short Presentation Title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096000" y="6492240"/>
            <a:ext cx="3044952" cy="36576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Meeting, Date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4572000" cy="365760"/>
          </a:xfrm>
          <a:prstGeom prst="rect">
            <a:avLst/>
          </a:prstGeom>
          <a:solidFill>
            <a:srgbClr val="6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dirty="0" smtClean="0"/>
              <a:t>Section Name</a:t>
            </a:r>
            <a:endParaRPr lang="en-US" sz="2000" dirty="0"/>
          </a:p>
        </p:txBody>
      </p:sp>
      <p:sp>
        <p:nvSpPr>
          <p:cNvPr id="17" name="Rectangle 16"/>
          <p:cNvSpPr/>
          <p:nvPr/>
        </p:nvSpPr>
        <p:spPr>
          <a:xfrm>
            <a:off x="4572000" y="0"/>
            <a:ext cx="4572000" cy="36576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Subsection name</a:t>
            </a:r>
            <a:endParaRPr lang="en-US" dirty="0"/>
          </a:p>
        </p:txBody>
      </p:sp>
      <p:pic>
        <p:nvPicPr>
          <p:cNvPr id="18" name="Picture 17" descr="vt_logo_invent_future-01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00900" y="533400"/>
            <a:ext cx="1790700" cy="444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04800"/>
            <a:ext cx="9144000" cy="803523"/>
          </a:xfrm>
          <a:prstGeom prst="rect">
            <a:avLst/>
          </a:prstGeom>
          <a:solidFill>
            <a:srgbClr val="B47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rtlCol="0" anchor="ctr">
            <a:noAutofit/>
          </a:bodyPr>
          <a:lstStyle/>
          <a:p>
            <a:r>
              <a:rPr lang="en-US" sz="4000" dirty="0" smtClean="0"/>
              <a:t>Slide Title</a:t>
            </a:r>
            <a:endParaRPr lang="en-US" sz="4000" dirty="0"/>
          </a:p>
        </p:txBody>
      </p:sp>
      <p:sp>
        <p:nvSpPr>
          <p:cNvPr id="13" name="Rectangle 12"/>
          <p:cNvSpPr/>
          <p:nvPr/>
        </p:nvSpPr>
        <p:spPr>
          <a:xfrm>
            <a:off x="0" y="6492240"/>
            <a:ext cx="3044952" cy="365760"/>
          </a:xfrm>
          <a:prstGeom prst="rect">
            <a:avLst/>
          </a:prstGeom>
          <a:solidFill>
            <a:srgbClr val="6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Name (</a:t>
            </a:r>
            <a:r>
              <a:rPr lang="en-US" dirty="0" err="1" smtClean="0"/>
              <a:t>Space@VT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048000" y="6492240"/>
            <a:ext cx="3044952" cy="365760"/>
          </a:xfrm>
          <a:prstGeom prst="rect">
            <a:avLst/>
          </a:prstGeom>
          <a:solidFill>
            <a:srgbClr val="B47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Short Presentation Title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096000" y="6492240"/>
            <a:ext cx="3044952" cy="36576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Meeting, Date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4572000" cy="365760"/>
          </a:xfrm>
          <a:prstGeom prst="rect">
            <a:avLst/>
          </a:prstGeom>
          <a:solidFill>
            <a:srgbClr val="6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dirty="0" smtClean="0"/>
              <a:t>Section Name</a:t>
            </a:r>
            <a:endParaRPr lang="en-US" sz="2000" dirty="0"/>
          </a:p>
        </p:txBody>
      </p:sp>
      <p:sp>
        <p:nvSpPr>
          <p:cNvPr id="17" name="Rectangle 16"/>
          <p:cNvSpPr/>
          <p:nvPr/>
        </p:nvSpPr>
        <p:spPr>
          <a:xfrm>
            <a:off x="4572000" y="0"/>
            <a:ext cx="4572000" cy="36576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Subsection name</a:t>
            </a:r>
            <a:endParaRPr lang="en-US" dirty="0"/>
          </a:p>
        </p:txBody>
      </p:sp>
      <p:pic>
        <p:nvPicPr>
          <p:cNvPr id="18" name="Picture 17" descr="vt_logo_invent_future-01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00900" y="533400"/>
            <a:ext cx="1790700" cy="444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04800"/>
            <a:ext cx="9144000" cy="803523"/>
          </a:xfrm>
          <a:prstGeom prst="rect">
            <a:avLst/>
          </a:prstGeom>
          <a:solidFill>
            <a:srgbClr val="B47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rtlCol="0" anchor="ctr">
            <a:noAutofit/>
          </a:bodyPr>
          <a:lstStyle/>
          <a:p>
            <a:r>
              <a:rPr lang="en-US" sz="4000" dirty="0" smtClean="0"/>
              <a:t>Solar Wind &amp; </a:t>
            </a:r>
            <a:r>
              <a:rPr lang="en-US" sz="4000" dirty="0" err="1" smtClean="0"/>
              <a:t>Geomagn</a:t>
            </a:r>
            <a:r>
              <a:rPr lang="en-US" sz="4000" dirty="0" smtClean="0"/>
              <a:t>. Activity</a:t>
            </a:r>
            <a:endParaRPr lang="en-US" sz="4000" dirty="0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4572000" cy="365760"/>
          </a:xfrm>
          <a:prstGeom prst="rect">
            <a:avLst/>
          </a:prstGeom>
          <a:solidFill>
            <a:srgbClr val="6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dirty="0" smtClean="0"/>
              <a:t>Observations</a:t>
            </a:r>
            <a:endParaRPr lang="en-US" sz="2000" dirty="0"/>
          </a:p>
        </p:txBody>
      </p:sp>
      <p:sp>
        <p:nvSpPr>
          <p:cNvPr id="17" name="Rectangle 16"/>
          <p:cNvSpPr/>
          <p:nvPr/>
        </p:nvSpPr>
        <p:spPr>
          <a:xfrm>
            <a:off x="4572000" y="0"/>
            <a:ext cx="4572000" cy="36576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18" name="Picture 17" descr="vt_logo_invent_future-01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00900" y="533400"/>
            <a:ext cx="1790700" cy="444500"/>
          </a:xfrm>
          <a:prstGeom prst="rect">
            <a:avLst/>
          </a:prstGeom>
        </p:spPr>
      </p:pic>
      <p:pic>
        <p:nvPicPr>
          <p:cNvPr id="1026" name="Picture 2" descr="C:\Documents and Settings\Lasse\My Documents\studium\presentations\SD2011\saps\20110409_omn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19792" y="1371600"/>
            <a:ext cx="6504416" cy="502920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0" y="6492240"/>
            <a:ext cx="3044952" cy="365760"/>
          </a:xfrm>
          <a:prstGeom prst="rect">
            <a:avLst/>
          </a:prstGeom>
          <a:solidFill>
            <a:srgbClr val="6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L. B. N. Clausen (</a:t>
            </a:r>
            <a:r>
              <a:rPr lang="en-US" dirty="0" err="1" smtClean="0"/>
              <a:t>Space@VT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48000" y="6492240"/>
            <a:ext cx="3044952" cy="365760"/>
          </a:xfrm>
          <a:prstGeom prst="rect">
            <a:avLst/>
          </a:prstGeom>
          <a:solidFill>
            <a:srgbClr val="B47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Large-Scale SAPS Observations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6096000" y="6492240"/>
            <a:ext cx="3044952" cy="36576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SD Workshop,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04800"/>
            <a:ext cx="9144000" cy="803523"/>
          </a:xfrm>
          <a:prstGeom prst="rect">
            <a:avLst/>
          </a:prstGeom>
          <a:solidFill>
            <a:srgbClr val="B47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rtlCol="0" anchor="ctr">
            <a:noAutofit/>
          </a:bodyPr>
          <a:lstStyle/>
          <a:p>
            <a:r>
              <a:rPr lang="en-US" sz="4000" dirty="0" smtClean="0"/>
              <a:t>Overview</a:t>
            </a:r>
            <a:endParaRPr lang="en-US" sz="4000" dirty="0"/>
          </a:p>
        </p:txBody>
      </p:sp>
      <p:pic>
        <p:nvPicPr>
          <p:cNvPr id="18" name="Picture 17" descr="vt_logo_invent_future-01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00900" y="533400"/>
            <a:ext cx="1790700" cy="4445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492240"/>
            <a:ext cx="3044952" cy="365760"/>
          </a:xfrm>
          <a:prstGeom prst="rect">
            <a:avLst/>
          </a:prstGeom>
          <a:solidFill>
            <a:srgbClr val="6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L. B. N. Clausen (</a:t>
            </a:r>
            <a:r>
              <a:rPr lang="en-US" dirty="0" err="1" smtClean="0"/>
              <a:t>Space@VT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048000" y="6492240"/>
            <a:ext cx="3044952" cy="365760"/>
          </a:xfrm>
          <a:prstGeom prst="rect">
            <a:avLst/>
          </a:prstGeom>
          <a:solidFill>
            <a:srgbClr val="B47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Large-Scale SAPS Observations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096000" y="6492240"/>
            <a:ext cx="3044952" cy="36576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SD Workshop, 2011</a:t>
            </a:r>
            <a:endParaRPr lang="en-US" dirty="0"/>
          </a:p>
        </p:txBody>
      </p:sp>
      <p:pic>
        <p:nvPicPr>
          <p:cNvPr id="2051" name="Picture 3" descr="C:\Documents and Settings\Lasse\My Documents\studium\presentations\SD2011\saps\20110409_fov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6294" y="1219200"/>
            <a:ext cx="7491412" cy="5135562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0" y="0"/>
            <a:ext cx="4572000" cy="365760"/>
          </a:xfrm>
          <a:prstGeom prst="rect">
            <a:avLst/>
          </a:prstGeom>
          <a:solidFill>
            <a:srgbClr val="6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dirty="0" smtClean="0"/>
              <a:t>Observations</a:t>
            </a:r>
            <a:endParaRPr lang="en-US" sz="2000" dirty="0"/>
          </a:p>
        </p:txBody>
      </p:sp>
      <p:sp>
        <p:nvSpPr>
          <p:cNvPr id="14" name="Rectangle 13"/>
          <p:cNvSpPr/>
          <p:nvPr/>
        </p:nvSpPr>
        <p:spPr>
          <a:xfrm>
            <a:off x="4572000" y="0"/>
            <a:ext cx="4572000" cy="36576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04800"/>
            <a:ext cx="9144000" cy="803523"/>
          </a:xfrm>
          <a:prstGeom prst="rect">
            <a:avLst/>
          </a:prstGeom>
          <a:solidFill>
            <a:srgbClr val="B47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rtlCol="0" anchor="ctr">
            <a:noAutofit/>
          </a:bodyPr>
          <a:lstStyle/>
          <a:p>
            <a:r>
              <a:rPr lang="en-US" sz="4000" dirty="0" smtClean="0"/>
              <a:t>Velocity data</a:t>
            </a:r>
            <a:endParaRPr lang="en-US" sz="4000" dirty="0"/>
          </a:p>
        </p:txBody>
      </p:sp>
      <p:pic>
        <p:nvPicPr>
          <p:cNvPr id="18" name="Picture 17" descr="vt_logo_invent_future-01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00900" y="533400"/>
            <a:ext cx="1790700" cy="444500"/>
          </a:xfrm>
          <a:prstGeom prst="rect">
            <a:avLst/>
          </a:prstGeom>
        </p:spPr>
      </p:pic>
      <p:pic>
        <p:nvPicPr>
          <p:cNvPr id="3074" name="Picture 2" descr="C:\Documents and Settings\Lasse\My Documents\studium\presentations\SD2011\saps\20110409_all_sap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7655" y="1371600"/>
            <a:ext cx="6668691" cy="502920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0" y="6492240"/>
            <a:ext cx="3044952" cy="365760"/>
          </a:xfrm>
          <a:prstGeom prst="rect">
            <a:avLst/>
          </a:prstGeom>
          <a:solidFill>
            <a:srgbClr val="6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L. B. N. Clausen (</a:t>
            </a:r>
            <a:r>
              <a:rPr lang="en-US" dirty="0" err="1" smtClean="0"/>
              <a:t>Space@VT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48000" y="6492240"/>
            <a:ext cx="3044952" cy="365760"/>
          </a:xfrm>
          <a:prstGeom prst="rect">
            <a:avLst/>
          </a:prstGeom>
          <a:solidFill>
            <a:srgbClr val="B47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Large-Scale SAPS Observations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6096000" y="6492240"/>
            <a:ext cx="3044952" cy="36576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SD Workshop, 2011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4572000" cy="365760"/>
          </a:xfrm>
          <a:prstGeom prst="rect">
            <a:avLst/>
          </a:prstGeom>
          <a:solidFill>
            <a:srgbClr val="6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dirty="0" smtClean="0"/>
              <a:t>Observations</a:t>
            </a:r>
            <a:endParaRPr lang="en-US" sz="2000" dirty="0"/>
          </a:p>
        </p:txBody>
      </p:sp>
      <p:sp>
        <p:nvSpPr>
          <p:cNvPr id="21" name="Rectangle 20"/>
          <p:cNvSpPr/>
          <p:nvPr/>
        </p:nvSpPr>
        <p:spPr>
          <a:xfrm>
            <a:off x="4572000" y="0"/>
            <a:ext cx="4572000" cy="36576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04800"/>
            <a:ext cx="9144000" cy="803523"/>
          </a:xfrm>
          <a:prstGeom prst="rect">
            <a:avLst/>
          </a:prstGeom>
          <a:solidFill>
            <a:srgbClr val="B47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rtlCol="0" anchor="ctr">
            <a:noAutofit/>
          </a:bodyPr>
          <a:lstStyle/>
          <a:p>
            <a:r>
              <a:rPr lang="en-US" sz="4000" dirty="0" smtClean="0"/>
              <a:t>TEC </a:t>
            </a:r>
            <a:r>
              <a:rPr lang="en-US" sz="4000" dirty="0" err="1" smtClean="0"/>
              <a:t>Comparisson</a:t>
            </a:r>
            <a:endParaRPr lang="en-US" sz="4000" dirty="0"/>
          </a:p>
        </p:txBody>
      </p:sp>
      <p:pic>
        <p:nvPicPr>
          <p:cNvPr id="18" name="Picture 17" descr="vt_logo_invent_future-01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00900" y="533400"/>
            <a:ext cx="1790700" cy="444500"/>
          </a:xfrm>
          <a:prstGeom prst="rect">
            <a:avLst/>
          </a:prstGeom>
        </p:spPr>
      </p:pic>
      <p:pic>
        <p:nvPicPr>
          <p:cNvPr id="9" name="Picture 2" descr="C:\Documents and Settings\Lasse\My Documents\studium\presentations\SD2011\SAPS_201104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7889" y="1295400"/>
            <a:ext cx="7048222" cy="502920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0" y="6492240"/>
            <a:ext cx="3044952" cy="365760"/>
          </a:xfrm>
          <a:prstGeom prst="rect">
            <a:avLst/>
          </a:prstGeom>
          <a:solidFill>
            <a:srgbClr val="6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L. B. N. </a:t>
            </a:r>
            <a:r>
              <a:rPr lang="en-US" dirty="0" smtClean="0"/>
              <a:t>Clausen (</a:t>
            </a:r>
            <a:r>
              <a:rPr lang="en-US" dirty="0" err="1" smtClean="0"/>
              <a:t>Space@VT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48000" y="6492240"/>
            <a:ext cx="3044952" cy="365760"/>
          </a:xfrm>
          <a:prstGeom prst="rect">
            <a:avLst/>
          </a:prstGeom>
          <a:solidFill>
            <a:srgbClr val="B47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Large-Scale SAPS Observations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6096000" y="6492240"/>
            <a:ext cx="3044952" cy="36576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SD Workshop, 2011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4572000" cy="365760"/>
          </a:xfrm>
          <a:prstGeom prst="rect">
            <a:avLst/>
          </a:prstGeom>
          <a:solidFill>
            <a:srgbClr val="6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dirty="0" smtClean="0"/>
              <a:t>Observations</a:t>
            </a:r>
            <a:endParaRPr lang="en-US" sz="2000" dirty="0"/>
          </a:p>
        </p:txBody>
      </p:sp>
      <p:sp>
        <p:nvSpPr>
          <p:cNvPr id="21" name="Rectangle 20"/>
          <p:cNvSpPr/>
          <p:nvPr/>
        </p:nvSpPr>
        <p:spPr>
          <a:xfrm>
            <a:off x="4572000" y="0"/>
            <a:ext cx="4572000" cy="36576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04800"/>
            <a:ext cx="9144000" cy="803523"/>
          </a:xfrm>
          <a:prstGeom prst="rect">
            <a:avLst/>
          </a:prstGeom>
          <a:solidFill>
            <a:srgbClr val="B47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rtlCol="0" anchor="ctr">
            <a:noAutofit/>
          </a:bodyPr>
          <a:lstStyle/>
          <a:p>
            <a:r>
              <a:rPr lang="en-US" sz="4000" dirty="0" smtClean="0"/>
              <a:t>Overview</a:t>
            </a:r>
            <a:endParaRPr lang="en-US" sz="4000" dirty="0"/>
          </a:p>
        </p:txBody>
      </p:sp>
      <p:pic>
        <p:nvPicPr>
          <p:cNvPr id="18" name="Picture 17" descr="vt_logo_invent_future-01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00900" y="533400"/>
            <a:ext cx="1790700" cy="444500"/>
          </a:xfrm>
          <a:prstGeom prst="rect">
            <a:avLst/>
          </a:prstGeom>
        </p:spPr>
      </p:pic>
      <p:pic>
        <p:nvPicPr>
          <p:cNvPr id="4099" name="Picture 3" descr="C:\Documents and Settings\Lasse\My Documents\studium\presentations\SD2011\saps\20110409_saps_pg00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2305" y="1295400"/>
            <a:ext cx="6659391" cy="502920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0" y="6492240"/>
            <a:ext cx="3044952" cy="365760"/>
          </a:xfrm>
          <a:prstGeom prst="rect">
            <a:avLst/>
          </a:prstGeom>
          <a:solidFill>
            <a:srgbClr val="6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L. B. N. Clausen (</a:t>
            </a:r>
            <a:r>
              <a:rPr lang="en-US" dirty="0" err="1" smtClean="0"/>
              <a:t>Space@VT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48000" y="6492240"/>
            <a:ext cx="3044952" cy="365760"/>
          </a:xfrm>
          <a:prstGeom prst="rect">
            <a:avLst/>
          </a:prstGeom>
          <a:solidFill>
            <a:srgbClr val="B47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Large-Scale SAPS Observations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6096000" y="6492240"/>
            <a:ext cx="3044952" cy="36576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SD Workshop, 2011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4572000" cy="365760"/>
          </a:xfrm>
          <a:prstGeom prst="rect">
            <a:avLst/>
          </a:prstGeom>
          <a:solidFill>
            <a:srgbClr val="6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dirty="0" smtClean="0"/>
              <a:t>Observations</a:t>
            </a:r>
            <a:endParaRPr lang="en-US" sz="2000" dirty="0"/>
          </a:p>
        </p:txBody>
      </p:sp>
      <p:sp>
        <p:nvSpPr>
          <p:cNvPr id="21" name="Rectangle 20"/>
          <p:cNvSpPr/>
          <p:nvPr/>
        </p:nvSpPr>
        <p:spPr>
          <a:xfrm>
            <a:off x="4572000" y="0"/>
            <a:ext cx="4572000" cy="36576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04800"/>
            <a:ext cx="9144000" cy="803523"/>
          </a:xfrm>
          <a:prstGeom prst="rect">
            <a:avLst/>
          </a:prstGeom>
          <a:solidFill>
            <a:srgbClr val="B47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rtlCol="0" anchor="ctr">
            <a:noAutofit/>
          </a:bodyPr>
          <a:lstStyle/>
          <a:p>
            <a:r>
              <a:rPr lang="en-US" sz="4000" dirty="0" smtClean="0"/>
              <a:t>SAPS vs. Time</a:t>
            </a:r>
            <a:endParaRPr lang="en-US" sz="4000" dirty="0"/>
          </a:p>
        </p:txBody>
      </p:sp>
      <p:pic>
        <p:nvPicPr>
          <p:cNvPr id="18" name="Picture 17" descr="vt_logo_invent_future-01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00900" y="533400"/>
            <a:ext cx="1790700" cy="444500"/>
          </a:xfrm>
          <a:prstGeom prst="rect">
            <a:avLst/>
          </a:prstGeom>
        </p:spPr>
      </p:pic>
      <p:pic>
        <p:nvPicPr>
          <p:cNvPr id="13" name="Picture 2" descr="C:\Documents and Settings\Lasse\My Documents\studium\presentations\SD2011\saps\ani\20110409_saps_ani_pg00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1288" y="1371600"/>
            <a:ext cx="6830832" cy="5029200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0" y="6492240"/>
            <a:ext cx="3044952" cy="365760"/>
          </a:xfrm>
          <a:prstGeom prst="rect">
            <a:avLst/>
          </a:prstGeom>
          <a:solidFill>
            <a:srgbClr val="6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L. B. N. Clausen (</a:t>
            </a:r>
            <a:r>
              <a:rPr lang="en-US" dirty="0" err="1" smtClean="0"/>
              <a:t>Space@VT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048000" y="6492240"/>
            <a:ext cx="3044952" cy="365760"/>
          </a:xfrm>
          <a:prstGeom prst="rect">
            <a:avLst/>
          </a:prstGeom>
          <a:solidFill>
            <a:srgbClr val="B47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Large-Scale SAPS Observations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6096000" y="6492240"/>
            <a:ext cx="3044952" cy="36576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SD Workshop, 2011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4572000" cy="365760"/>
          </a:xfrm>
          <a:prstGeom prst="rect">
            <a:avLst/>
          </a:prstGeom>
          <a:solidFill>
            <a:srgbClr val="6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dirty="0" smtClean="0"/>
              <a:t>Observations</a:t>
            </a:r>
            <a:endParaRPr lang="en-US" sz="2000" dirty="0"/>
          </a:p>
        </p:txBody>
      </p:sp>
      <p:sp>
        <p:nvSpPr>
          <p:cNvPr id="21" name="Rectangle 20"/>
          <p:cNvSpPr/>
          <p:nvPr/>
        </p:nvSpPr>
        <p:spPr>
          <a:xfrm>
            <a:off x="4572000" y="0"/>
            <a:ext cx="4572000" cy="36576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04800"/>
            <a:ext cx="9144000" cy="803523"/>
          </a:xfrm>
          <a:prstGeom prst="rect">
            <a:avLst/>
          </a:prstGeom>
          <a:solidFill>
            <a:srgbClr val="B47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rtlCol="0" anchor="ctr">
            <a:noAutofit/>
          </a:bodyPr>
          <a:lstStyle/>
          <a:p>
            <a:r>
              <a:rPr lang="en-US" sz="4000" dirty="0" smtClean="0"/>
              <a:t>SAPS vs. Time</a:t>
            </a:r>
          </a:p>
        </p:txBody>
      </p:sp>
      <p:pic>
        <p:nvPicPr>
          <p:cNvPr id="18" name="Picture 17" descr="vt_logo_invent_future-01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00900" y="533400"/>
            <a:ext cx="1790700" cy="444500"/>
          </a:xfrm>
          <a:prstGeom prst="rect">
            <a:avLst/>
          </a:prstGeom>
        </p:spPr>
      </p:pic>
      <p:pic>
        <p:nvPicPr>
          <p:cNvPr id="6147" name="Picture 3" descr="C:\Documents and Settings\Lasse\My Documents\studium\presentations\SD2011\saps\ani\20110409_saps_ani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1288" y="1371600"/>
            <a:ext cx="6830832" cy="5029200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0" y="6492240"/>
            <a:ext cx="3044952" cy="365760"/>
          </a:xfrm>
          <a:prstGeom prst="rect">
            <a:avLst/>
          </a:prstGeom>
          <a:solidFill>
            <a:srgbClr val="6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L. B. N. Clausen (</a:t>
            </a:r>
            <a:r>
              <a:rPr lang="en-US" dirty="0" err="1" smtClean="0"/>
              <a:t>Space@VT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048000" y="6492240"/>
            <a:ext cx="3044952" cy="365760"/>
          </a:xfrm>
          <a:prstGeom prst="rect">
            <a:avLst/>
          </a:prstGeom>
          <a:solidFill>
            <a:srgbClr val="B47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Large-Scale SAPS Observations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096000" y="6492240"/>
            <a:ext cx="3044952" cy="36576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SD Workshop, 2011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4572000" cy="365760"/>
          </a:xfrm>
          <a:prstGeom prst="rect">
            <a:avLst/>
          </a:prstGeom>
          <a:solidFill>
            <a:srgbClr val="6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dirty="0" smtClean="0"/>
              <a:t>Observations</a:t>
            </a:r>
            <a:endParaRPr lang="en-US" sz="2000" dirty="0"/>
          </a:p>
        </p:txBody>
      </p:sp>
      <p:sp>
        <p:nvSpPr>
          <p:cNvPr id="20" name="Rectangle 19"/>
          <p:cNvSpPr/>
          <p:nvPr/>
        </p:nvSpPr>
        <p:spPr>
          <a:xfrm>
            <a:off x="4572000" y="0"/>
            <a:ext cx="4572000" cy="36576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934</TotalTime>
  <Words>583</Words>
  <Application>Microsoft Office PowerPoint</Application>
  <PresentationFormat>On-screen Show (4:3)</PresentationFormat>
  <Paragraphs>125</Paragraphs>
  <Slides>23</Slides>
  <Notes>0</Notes>
  <HiddenSlides>4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Company>Space@VT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Lasse Clausen</dc:creator>
  <cp:lastModifiedBy>Lasse Clausen</cp:lastModifiedBy>
  <cp:revision>95</cp:revision>
  <dcterms:created xsi:type="dcterms:W3CDTF">2009-12-10T16:38:09Z</dcterms:created>
  <dcterms:modified xsi:type="dcterms:W3CDTF">2011-06-02T14:39:11Z</dcterms:modified>
</cp:coreProperties>
</file>